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5">
  <p:sldMasterIdLst>
    <p:sldMasterId id="2147483648" r:id="rId1"/>
  </p:sldMasterIdLst>
  <p:sldIdLst>
    <p:sldId id="256" r:id="rId2"/>
    <p:sldId id="283" r:id="rId3"/>
    <p:sldId id="257" r:id="rId4"/>
    <p:sldId id="284" r:id="rId5"/>
    <p:sldId id="259" r:id="rId6"/>
    <p:sldId id="285" r:id="rId7"/>
    <p:sldId id="286" r:id="rId8"/>
    <p:sldId id="262" r:id="rId9"/>
    <p:sldId id="268" r:id="rId10"/>
    <p:sldId id="279" r:id="rId11"/>
    <p:sldId id="269" r:id="rId12"/>
    <p:sldId id="270" r:id="rId13"/>
    <p:sldId id="287" r:id="rId14"/>
    <p:sldId id="274" r:id="rId15"/>
    <p:sldId id="271" r:id="rId16"/>
    <p:sldId id="272" r:id="rId17"/>
    <p:sldId id="276" r:id="rId18"/>
    <p:sldId id="282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A8C2F8-C67C-44CF-8033-87101424D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D3C430B-0659-4D43-B30A-B827DD43A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235FB71-8B4E-46AB-AEEF-BBF67064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D164D4-7616-437C-B59B-2B1B1327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B4AB0D7-236C-4E5F-A3A0-33AA13EF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17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84814-37B5-4C78-8BFB-D966A082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86454C9-DDC1-480F-9D47-8B0A0EA7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31F71E-BB86-4BDD-BDB7-5D0DE8F9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06F1E7-BFCA-43ED-83EE-2AA2AA12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9B3127-4F60-4E75-8BB3-DAC5DF13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0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11D92E4-BC5A-42B8-BA89-C9ED2A8E8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6861884-55CE-4100-913A-946CBA91D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AA26AD-41DF-4802-B6D0-54353218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84F450-A626-44E2-8A9B-11E5260F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B6F795B-1D3F-4908-8FFA-1BC9C13A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07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D19988-1439-47A0-A661-03F6A9F7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1943D2-89F4-4324-86A7-FD84F0A3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F51F75-E3AF-422A-B62B-A1E76081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9FC238-E7B0-4EC9-B38C-58226F68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61622F-D239-4957-957D-80F41A6F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8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1AE3A4-BF51-47EE-AF7C-BAD1B214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0C0549-6B75-42A8-8B34-2040B6A8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93CDA5-48AB-415A-A203-F8CE0361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BF2991-CDF0-4842-9A0B-EE9E4A8D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32E7C85-97A3-4034-9151-37E8A6AD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76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336E4E-A7E1-4D99-95A3-5CEA5935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54E48C-6B82-4ECB-99D8-FF94896F3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039C9A-F99D-43E5-A87C-489C8CFD8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E92738E-1662-402A-B93D-F3026110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3827F82-D853-44B6-AD24-4DEF3437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A34E4C5-5B05-4D95-BDE9-08C037B2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220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86CAA1-53F6-48DF-9437-52765F26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61BF27F-D114-4F57-A9E7-3FAF5A254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F77B1B1-FA0F-4679-BA25-C92D88E5D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69CE0EF-CDFE-4146-9699-18604C27F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2F9793E-B882-484F-BB65-B350A9518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EC29D81-85B6-431F-B93F-B8C28D99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1C63206-69FF-4A86-8467-4D9A8485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AE3D27E-BA77-4A24-986E-3C683B16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8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3FB615-E683-45C6-A34A-C7750152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87BA6E9-17F3-4800-B84A-28D3AEAD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A784104-1968-497F-BE47-D7064587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F7B6A7-F2AD-41AF-8D7D-EF866A24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8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3DA9267-68A1-4317-82DB-953EACF1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5A926B4-24BE-47BE-ACA2-3012CD1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21B8DDE-F3C9-4536-B0C5-4A4DFD02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04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412837-1C08-4601-8284-F367C0EB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44BB040-C771-4788-B17E-0090842F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BD97D91-D8E4-4762-BFEE-29F0F7182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F7D88A6-F115-43BC-A5C6-4EDF0800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A3F381-2769-4A61-A963-8120038B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CE478B-DAAE-45B8-98AF-9AC55BC7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1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A91B15-464A-43A7-9C93-5D500435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77224DB-3ACC-430E-A8E5-49C4603B8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68A8A68-FF24-408A-B1CE-DCA8F156F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CAAEA9-4A30-4F7C-A4E3-A2D9AB86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686F3D6-53AE-41CF-8650-90E96D27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30BF3E0-6334-4036-A1F4-65CF82EA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9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A817979-5689-45F2-A1F9-12E95FCE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44B9B48-819C-450B-AD8D-ACA50E0DA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EABFC7-924B-453C-AE62-15AAEC302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1597-016F-4243-96C9-0AF631C273DB}" type="datetimeFigureOut">
              <a:rPr lang="he-IL" smtClean="0"/>
              <a:t>כ"ד/סיון/תשפ"ב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6E786B-6976-4FAD-B94F-2254B51B4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77E80A-8111-45E7-AB7D-3BD01516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101C-1F6B-4429-B958-5FC00FB247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6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846499-868F-4EB4-B22F-2329DDA47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9600" dirty="0"/>
              <a:t>היערכות לשנת 2022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1B23750-68B7-484B-B491-74FD43463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79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046024"/>
              </p:ext>
            </p:extLst>
          </p:nvPr>
        </p:nvGraphicFramePr>
        <p:xfrm>
          <a:off x="913612" y="2896106"/>
          <a:ext cx="10515601" cy="362329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552459">
                  <a:extLst>
                    <a:ext uri="{9D8B030D-6E8A-4147-A177-3AD203B41FA5}">
                      <a16:colId xmlns:a16="http://schemas.microsoft.com/office/drawing/2014/main" val="2964659836"/>
                    </a:ext>
                  </a:extLst>
                </a:gridCol>
                <a:gridCol w="827022">
                  <a:extLst>
                    <a:ext uri="{9D8B030D-6E8A-4147-A177-3AD203B41FA5}">
                      <a16:colId xmlns:a16="http://schemas.microsoft.com/office/drawing/2014/main" val="442956968"/>
                    </a:ext>
                  </a:extLst>
                </a:gridCol>
                <a:gridCol w="895546">
                  <a:extLst>
                    <a:ext uri="{9D8B030D-6E8A-4147-A177-3AD203B41FA5}">
                      <a16:colId xmlns:a16="http://schemas.microsoft.com/office/drawing/2014/main" val="40396689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9795872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941131018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3819643625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4089822862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3064454775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4050330516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1199501234"/>
                    </a:ext>
                  </a:extLst>
                </a:gridCol>
                <a:gridCol w="726652">
                  <a:extLst>
                    <a:ext uri="{9D8B030D-6E8A-4147-A177-3AD203B41FA5}">
                      <a16:colId xmlns:a16="http://schemas.microsoft.com/office/drawing/2014/main" val="1151383590"/>
                    </a:ext>
                  </a:extLst>
                </a:gridCol>
              </a:tblGrid>
              <a:tr h="1306952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גיל בנות יהיה שנה אחת פחות מבנים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גיל ילדים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גיל נערים / קדטים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גיל </a:t>
                      </a:r>
                      <a:r>
                        <a:rPr lang="he-IL" sz="1800" b="1" dirty="0" err="1">
                          <a:effectLst/>
                        </a:rPr>
                        <a:t>קדטיות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גיל נוער ומעלה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גיל נערות ומעלה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834810"/>
                  </a:ext>
                </a:extLst>
              </a:tr>
              <a:tr h="8046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</a:t>
                      </a:r>
                      <a:r>
                        <a:rPr lang="he-IL" sz="1600" b="1" dirty="0" smtClean="0">
                          <a:effectLst/>
                        </a:rPr>
                        <a:t>אוריינות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למידה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</a:t>
                      </a:r>
                      <a:r>
                        <a:rPr lang="he-IL" sz="1600" b="1" dirty="0" smtClean="0">
                          <a:effectLst/>
                        </a:rPr>
                        <a:t>התמחות1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effectLst/>
                        </a:rPr>
                        <a:t>גיל התמחות 2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התמחות 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הישגי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הישגי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תחרותי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מסטרס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</a:rPr>
                        <a:t>גיל וותיקים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299602"/>
                  </a:ext>
                </a:extLst>
              </a:tr>
              <a:tr h="95486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בדמינטון </a:t>
                      </a:r>
                      <a:r>
                        <a:rPr lang="he-IL" sz="2000" b="1" dirty="0">
                          <a:effectLst/>
                        </a:rPr>
                        <a:t>טניס </a:t>
                      </a:r>
                      <a:r>
                        <a:rPr lang="he-IL" sz="2000" b="1" dirty="0" smtClean="0">
                          <a:effectLst/>
                        </a:rPr>
                        <a:t>שולחן טניס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6-8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9-11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12-13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14-15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13-14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16-29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15-28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30-34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35-54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effectLst/>
                        </a:rPr>
                        <a:t>55 </a:t>
                      </a:r>
                      <a:r>
                        <a:rPr lang="he-IL" sz="2000" b="1" dirty="0" smtClean="0">
                          <a:effectLst/>
                        </a:rPr>
                        <a:t>+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619424"/>
                  </a:ext>
                </a:extLst>
              </a:tr>
              <a:tr h="5332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ניקוד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0.1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1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2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4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6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4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0.5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b="1" dirty="0">
                          <a:effectLst/>
                        </a:rPr>
                        <a:t>0.1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850453"/>
                  </a:ext>
                </a:extLst>
              </a:tr>
            </a:tbl>
          </a:graphicData>
        </a:graphic>
      </p:graphicFrame>
      <p:sp>
        <p:nvSpPr>
          <p:cNvPr id="3" name="כותרת 1">
            <a:extLst>
              <a:ext uri="{FF2B5EF4-FFF2-40B4-BE49-F238E27FC236}">
                <a16:creationId xmlns:a16="http://schemas.microsoft.com/office/drawing/2014/main" id="{34EC1857-BE10-49B7-A257-F3185BDA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71"/>
            <a:ext cx="10515600" cy="788911"/>
          </a:xfrm>
        </p:spPr>
        <p:txBody>
          <a:bodyPr/>
          <a:lstStyle/>
          <a:p>
            <a:r>
              <a:rPr lang="he-IL" sz="4800" b="1" u="sng" dirty="0" smtClean="0"/>
              <a:t>צבירת ניקוד - ספורטאים</a:t>
            </a:r>
            <a:endParaRPr lang="he-IL" sz="48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913612" y="1266482"/>
            <a:ext cx="10515601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he-IL" sz="2600" dirty="0"/>
              <a:t>הניקוד באמת מידה זו ייקבע על פי הניקוד שצבר כל ענף בגין </a:t>
            </a:r>
            <a:r>
              <a:rPr lang="he-IL" sz="2600" dirty="0" smtClean="0"/>
              <a:t>מספר הספורטאים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he-IL" sz="2600" dirty="0" smtClean="0"/>
              <a:t>המשתתפים </a:t>
            </a:r>
            <a:r>
              <a:rPr lang="he-IL" sz="2600" dirty="0"/>
              <a:t>בתחרויות כהגדרת ן במבחנים </a:t>
            </a:r>
            <a:r>
              <a:rPr lang="he-IL" sz="2600" dirty="0" smtClean="0"/>
              <a:t>אלה </a:t>
            </a:r>
            <a:r>
              <a:rPr lang="he-IL" sz="2600" dirty="0"/>
              <a:t>, כמפורט </a:t>
            </a:r>
            <a:r>
              <a:rPr lang="he-IL" sz="2600" dirty="0" smtClean="0"/>
              <a:t>להלן 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528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0CCF2D-E77C-49CD-B3A1-6277384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1749"/>
            <a:ext cx="10515600" cy="652970"/>
          </a:xfrm>
        </p:spPr>
        <p:txBody>
          <a:bodyPr>
            <a:normAutofit fontScale="90000"/>
          </a:bodyPr>
          <a:lstStyle/>
          <a:p>
            <a:r>
              <a:rPr lang="he-IL" sz="4800" b="1" u="sng" dirty="0" smtClean="0"/>
              <a:t>צבירת ניקוד - הישגיות</a:t>
            </a:r>
            <a:endParaRPr lang="he-IL" sz="4800" b="1" u="sng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BC5463C-8D2E-46B8-9BAE-F75747DC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770976"/>
              </p:ext>
            </p:extLst>
          </p:nvPr>
        </p:nvGraphicFramePr>
        <p:xfrm>
          <a:off x="838201" y="744719"/>
          <a:ext cx="10515600" cy="597720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361678">
                  <a:extLst>
                    <a:ext uri="{9D8B030D-6E8A-4147-A177-3AD203B41FA5}">
                      <a16:colId xmlns:a16="http://schemas.microsoft.com/office/drawing/2014/main" val="2311915645"/>
                    </a:ext>
                  </a:extLst>
                </a:gridCol>
                <a:gridCol w="958425">
                  <a:extLst>
                    <a:ext uri="{9D8B030D-6E8A-4147-A177-3AD203B41FA5}">
                      <a16:colId xmlns:a16="http://schemas.microsoft.com/office/drawing/2014/main" val="3181685434"/>
                    </a:ext>
                  </a:extLst>
                </a:gridCol>
                <a:gridCol w="3195497">
                  <a:extLst>
                    <a:ext uri="{9D8B030D-6E8A-4147-A177-3AD203B41FA5}">
                      <a16:colId xmlns:a16="http://schemas.microsoft.com/office/drawing/2014/main" val="4109463042"/>
                    </a:ext>
                  </a:extLst>
                </a:gridCol>
              </a:tblGrid>
              <a:tr h="96840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מדליית זהב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>
                          <a:effectLst/>
                        </a:rPr>
                        <a:t>-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16 נקודות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828396"/>
                  </a:ext>
                </a:extLst>
              </a:tr>
              <a:tr h="109776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מדליית כסף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>
                          <a:effectLst/>
                        </a:rPr>
                        <a:t>-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12 נקודות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247448"/>
                  </a:ext>
                </a:extLst>
              </a:tr>
              <a:tr h="96840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מדליית ארד או מקום 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10 נקודות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476126"/>
                  </a:ext>
                </a:extLst>
              </a:tr>
              <a:tr h="96840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מקומות 5 עד 8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5 נקודות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317622"/>
                  </a:ext>
                </a:extLst>
              </a:tr>
              <a:tr h="96840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מקומות 9 עד 16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000" spc="50" dirty="0">
                          <a:effectLst/>
                        </a:rPr>
                        <a:t>2 נקודות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61449"/>
                  </a:ext>
                </a:extLst>
              </a:tr>
              <a:tr h="96840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שליש עליון מהמשתתפים כולל מוקדמות</a:t>
                      </a:r>
                      <a:endParaRPr lang="en-US" sz="2800" b="1" kern="1200" spc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4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נקודה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69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2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5C44FE-8083-4FAA-BEB9-5073810F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2"/>
            <a:ext cx="10515600" cy="5495827"/>
          </a:xfrm>
        </p:spPr>
        <p:txBody>
          <a:bodyPr>
            <a:normAutofit/>
          </a:bodyPr>
          <a:lstStyle/>
          <a:p>
            <a:r>
              <a:rPr lang="he-IL" sz="3000" dirty="0"/>
              <a:t>עבור הישג באליפויות העולם יקבל הענף פי 4 מהניקוד שניתן בעד אליפויות </a:t>
            </a:r>
            <a:r>
              <a:rPr lang="he-IL" sz="3000" dirty="0" smtClean="0"/>
              <a:t>אירופה</a:t>
            </a:r>
          </a:p>
          <a:p>
            <a:endParaRPr lang="he-IL" sz="3000" dirty="0"/>
          </a:p>
          <a:p>
            <a:r>
              <a:rPr lang="he-IL" sz="3000" dirty="0"/>
              <a:t>עבור הישג במשחקים האולימפיים או משחקי עולם יקבל הענף פי 8 מהניקוד שניתן בעד אליפויות </a:t>
            </a:r>
            <a:r>
              <a:rPr lang="he-IL" sz="3000" dirty="0" smtClean="0"/>
              <a:t>אירופה</a:t>
            </a:r>
          </a:p>
          <a:p>
            <a:endParaRPr lang="he-IL" sz="3000" dirty="0"/>
          </a:p>
          <a:p>
            <a:r>
              <a:rPr lang="he-IL" sz="3000" dirty="0"/>
              <a:t>גיל נוער 25% ניקוד ביחס </a:t>
            </a:r>
            <a:r>
              <a:rPr lang="he-IL" sz="3000" dirty="0" smtClean="0"/>
              <a:t>לבוגרים</a:t>
            </a:r>
          </a:p>
          <a:p>
            <a:pPr marL="0" indent="0">
              <a:buNone/>
            </a:pPr>
            <a:endParaRPr lang="he-IL" sz="3000" dirty="0" smtClean="0"/>
          </a:p>
          <a:p>
            <a:r>
              <a:rPr lang="he-IL" sz="3000" dirty="0"/>
              <a:t>גיל </a:t>
            </a:r>
            <a:r>
              <a:rPr lang="he-IL" sz="3000" dirty="0" smtClean="0"/>
              <a:t>קדטים 12.5</a:t>
            </a:r>
            <a:r>
              <a:rPr lang="he-IL" sz="3000" dirty="0"/>
              <a:t>% ניקוד ביחס </a:t>
            </a:r>
            <a:r>
              <a:rPr lang="he-IL" sz="3000" dirty="0" smtClean="0"/>
              <a:t>לבוגרים</a:t>
            </a:r>
            <a:endParaRPr lang="he-IL" sz="4400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200CCF2D-E77C-49CD-B3A1-6277384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519"/>
          </a:xfrm>
        </p:spPr>
        <p:txBody>
          <a:bodyPr>
            <a:normAutofit fontScale="90000"/>
          </a:bodyPr>
          <a:lstStyle/>
          <a:p>
            <a:r>
              <a:rPr lang="he-IL" sz="4800" b="1" u="sng" dirty="0" smtClean="0"/>
              <a:t>צבירת ניקוד – הישגיות המשך</a:t>
            </a:r>
            <a:endParaRPr lang="he-IL" sz="4800" b="1" u="sng" dirty="0"/>
          </a:p>
        </p:txBody>
      </p:sp>
    </p:spTree>
    <p:extLst>
      <p:ext uri="{BB962C8B-B14F-4D97-AF65-F5344CB8AC3E}">
        <p14:creationId xmlns:p14="http://schemas.microsoft.com/office/powerpoint/2010/main" val="124315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86" y="1109892"/>
            <a:ext cx="10515600" cy="2965772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200CCF2D-E77C-49CD-B3A1-6277384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31"/>
            <a:ext cx="10515600" cy="492519"/>
          </a:xfrm>
        </p:spPr>
        <p:txBody>
          <a:bodyPr>
            <a:normAutofit fontScale="90000"/>
          </a:bodyPr>
          <a:lstStyle/>
          <a:p>
            <a:r>
              <a:rPr lang="he-IL" sz="4800" b="1" u="sng" dirty="0" smtClean="0"/>
              <a:t>צבירת ניקוד – מקצועיות</a:t>
            </a:r>
            <a:endParaRPr lang="he-IL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6" y="4206240"/>
            <a:ext cx="10468829" cy="24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1B1477-6CE6-4862-B338-2E0C1C6C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06" y="1176086"/>
            <a:ext cx="10515600" cy="5224714"/>
          </a:xfrm>
        </p:spPr>
        <p:txBody>
          <a:bodyPr>
            <a:normAutofit/>
          </a:bodyPr>
          <a:lstStyle/>
          <a:p>
            <a:r>
              <a:rPr lang="he-IL" dirty="0"/>
              <a:t>אגודת ספורט תצבור נקודה בגין כל ספורטאי בגיל למידה ו- 2 נקודות בגין כל </a:t>
            </a:r>
            <a:r>
              <a:rPr lang="he-IL" dirty="0" smtClean="0"/>
              <a:t>ספורטאי בגיל </a:t>
            </a:r>
            <a:r>
              <a:rPr lang="he-IL" dirty="0"/>
              <a:t>התמחות 1 </a:t>
            </a:r>
            <a:r>
              <a:rPr lang="he-IL" dirty="0" smtClean="0"/>
              <a:t>(עד גיל 13) ובלבד </a:t>
            </a:r>
            <a:r>
              <a:rPr lang="he-IL" dirty="0"/>
              <a:t>שאלו עמדו בתנאי </a:t>
            </a:r>
            <a:r>
              <a:rPr lang="he-IL" dirty="0" smtClean="0"/>
              <a:t>הסף</a:t>
            </a:r>
          </a:p>
          <a:p>
            <a:r>
              <a:rPr lang="he-IL" dirty="0"/>
              <a:t>ספורטאים בגיל התמחות 2 ומעלה </a:t>
            </a:r>
            <a:r>
              <a:rPr lang="he-IL" dirty="0" smtClean="0"/>
              <a:t>(גיל 15 ומעלה) אשר </a:t>
            </a:r>
            <a:r>
              <a:rPr lang="he-IL" dirty="0"/>
              <a:t>עמדו </a:t>
            </a:r>
            <a:r>
              <a:rPr lang="he-IL" dirty="0" smtClean="0"/>
              <a:t>בתנאי הסף, יצברו ניקוד </a:t>
            </a:r>
            <a:r>
              <a:rPr lang="he-IL" dirty="0"/>
              <a:t>על פי התוצאה הטובה ביותר, בכל אחת מהתחרויות הרשומות ובלבד </a:t>
            </a:r>
            <a:r>
              <a:rPr lang="he-IL" dirty="0" smtClean="0"/>
              <a:t>שעמדו בתנאים </a:t>
            </a:r>
            <a:r>
              <a:rPr lang="he-IL" dirty="0"/>
              <a:t>המצטברים האלה</a:t>
            </a:r>
            <a:r>
              <a:rPr lang="he-IL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he-IL" sz="2800" dirty="0"/>
              <a:t>התחרות מתקיימת בנפרד בכל גיל, מקצוע </a:t>
            </a:r>
            <a:r>
              <a:rPr lang="he-IL" sz="2800" dirty="0" smtClean="0"/>
              <a:t>וקטגוריה</a:t>
            </a:r>
          </a:p>
          <a:p>
            <a:pPr marL="971550" lvl="1" indent="-514350">
              <a:buFont typeface="+mj-lt"/>
              <a:buAutoNum type="arabicPeriod"/>
            </a:pPr>
            <a:r>
              <a:rPr lang="he-IL" sz="2800" dirty="0"/>
              <a:t>מספר המשתתפים אינו פוחת מהמפורט </a:t>
            </a:r>
            <a:r>
              <a:rPr lang="he-IL" sz="2800" dirty="0" smtClean="0"/>
              <a:t>בטבלה</a:t>
            </a:r>
          </a:p>
          <a:p>
            <a:pPr marL="971550" lvl="1" indent="-514350">
              <a:buFont typeface="+mj-lt"/>
              <a:buAutoNum type="arabicPeriod"/>
            </a:pPr>
            <a:r>
              <a:rPr lang="he-IL" sz="2800" dirty="0"/>
              <a:t>באליפות אירופה או עולם הניקוד בגין הישגים יינתן רק אם נטלו חלק </a:t>
            </a:r>
            <a:r>
              <a:rPr lang="he-IL" sz="2800" dirty="0" smtClean="0"/>
              <a:t>באליפות </a:t>
            </a:r>
            <a:r>
              <a:rPr lang="he-IL" sz="2800" dirty="0"/>
              <a:t>שמונה ספורטאים לפחות מ- 8 ממדינות שונות לפחות בכל תחרות, כולל </a:t>
            </a:r>
            <a:r>
              <a:rPr lang="he-IL" sz="2800" dirty="0" smtClean="0"/>
              <a:t>מדינת ישראל</a:t>
            </a:r>
            <a:endParaRPr lang="he-IL" sz="2800" dirty="0"/>
          </a:p>
          <a:p>
            <a:pPr marL="971550" lvl="1" indent="-514350">
              <a:buFont typeface="+mj-lt"/>
              <a:buAutoNum type="arabicPeriod"/>
            </a:pPr>
            <a:endParaRPr lang="he-IL" dirty="0" smtClean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7C56E991-CF66-467A-899F-DE48CD58761A}"/>
              </a:ext>
            </a:extLst>
          </p:cNvPr>
          <p:cNvSpPr txBox="1">
            <a:spLocks/>
          </p:cNvSpPr>
          <p:nvPr/>
        </p:nvSpPr>
        <p:spPr>
          <a:xfrm>
            <a:off x="888653" y="94593"/>
            <a:ext cx="10515600" cy="7095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u="sng" dirty="0" smtClean="0"/>
              <a:t>ניקוד לאגודות (מועדונים)</a:t>
            </a:r>
            <a:endParaRPr lang="he-IL" sz="4000" b="1" u="sng" dirty="0"/>
          </a:p>
        </p:txBody>
      </p:sp>
    </p:spTree>
    <p:extLst>
      <p:ext uri="{BB962C8B-B14F-4D97-AF65-F5344CB8AC3E}">
        <p14:creationId xmlns:p14="http://schemas.microsoft.com/office/powerpoint/2010/main" val="363305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56E991-CF66-467A-899F-DE48CD58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0"/>
            <a:ext cx="10515600" cy="709531"/>
          </a:xfrm>
        </p:spPr>
        <p:txBody>
          <a:bodyPr>
            <a:normAutofit/>
          </a:bodyPr>
          <a:lstStyle/>
          <a:p>
            <a:r>
              <a:rPr lang="he-IL" sz="4000" b="1" u="sng" dirty="0"/>
              <a:t>ניקוד לאגודות (מועדונים</a:t>
            </a:r>
            <a:r>
              <a:rPr lang="he-IL" sz="4000" b="1" u="sng" dirty="0" smtClean="0"/>
              <a:t>) - המשך</a:t>
            </a:r>
            <a:endParaRPr lang="he-IL" sz="4000" b="1" u="sng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BE817EED-C26F-4E76-8FA8-A63A5CEBB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450939"/>
              </p:ext>
            </p:extLst>
          </p:nvPr>
        </p:nvGraphicFramePr>
        <p:xfrm>
          <a:off x="838203" y="857838"/>
          <a:ext cx="10515597" cy="548921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71004">
                  <a:extLst>
                    <a:ext uri="{9D8B030D-6E8A-4147-A177-3AD203B41FA5}">
                      <a16:colId xmlns:a16="http://schemas.microsoft.com/office/drawing/2014/main" val="141615798"/>
                    </a:ext>
                  </a:extLst>
                </a:gridCol>
                <a:gridCol w="1599659">
                  <a:extLst>
                    <a:ext uri="{9D8B030D-6E8A-4147-A177-3AD203B41FA5}">
                      <a16:colId xmlns:a16="http://schemas.microsoft.com/office/drawing/2014/main" val="3664510195"/>
                    </a:ext>
                  </a:extLst>
                </a:gridCol>
                <a:gridCol w="1125469">
                  <a:extLst>
                    <a:ext uri="{9D8B030D-6E8A-4147-A177-3AD203B41FA5}">
                      <a16:colId xmlns:a16="http://schemas.microsoft.com/office/drawing/2014/main" val="1643998679"/>
                    </a:ext>
                  </a:extLst>
                </a:gridCol>
                <a:gridCol w="1260115">
                  <a:extLst>
                    <a:ext uri="{9D8B030D-6E8A-4147-A177-3AD203B41FA5}">
                      <a16:colId xmlns:a16="http://schemas.microsoft.com/office/drawing/2014/main" val="168713259"/>
                    </a:ext>
                  </a:extLst>
                </a:gridCol>
                <a:gridCol w="1260115">
                  <a:extLst>
                    <a:ext uri="{9D8B030D-6E8A-4147-A177-3AD203B41FA5}">
                      <a16:colId xmlns:a16="http://schemas.microsoft.com/office/drawing/2014/main" val="2969537084"/>
                    </a:ext>
                  </a:extLst>
                </a:gridCol>
                <a:gridCol w="2299235">
                  <a:extLst>
                    <a:ext uri="{9D8B030D-6E8A-4147-A177-3AD203B41FA5}">
                      <a16:colId xmlns:a16="http://schemas.microsoft.com/office/drawing/2014/main" val="3675079450"/>
                    </a:ext>
                  </a:extLst>
                </a:gridCol>
              </a:tblGrid>
              <a:tr h="11678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רמת התחרות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השתתפות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חצי עליון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מדליית ארד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מדליית כסף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מדליית זהב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364034"/>
                  </a:ext>
                </a:extLst>
              </a:tr>
              <a:tr h="6052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אליפות ישראל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458355"/>
                  </a:ext>
                </a:extLst>
              </a:tr>
              <a:tr h="6052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אליפות אירופה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917105"/>
                  </a:ext>
                </a:extLst>
              </a:tr>
              <a:tr h="6052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אליפות עולם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855648"/>
                  </a:ext>
                </a:extLst>
              </a:tr>
              <a:tr h="113610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משחקים אולימפיים – משחקי העולם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128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52099"/>
                  </a:ext>
                </a:extLst>
              </a:tr>
              <a:tr h="124244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מספר משתתפים מינימלי </a:t>
                      </a:r>
                      <a:r>
                        <a:rPr lang="he-IL" sz="2800" dirty="0" smtClean="0">
                          <a:effectLst/>
                        </a:rPr>
                        <a:t>לניקוד באליפות ישראל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</a:rPr>
                        <a:t>בלתי מוגבל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03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4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276A58-AD5A-4A83-BD9D-E4CF5A3A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11" y="170268"/>
            <a:ext cx="10515600" cy="643858"/>
          </a:xfrm>
        </p:spPr>
        <p:txBody>
          <a:bodyPr>
            <a:normAutofit fontScale="90000"/>
          </a:bodyPr>
          <a:lstStyle/>
          <a:p>
            <a:r>
              <a:rPr lang="he-IL" sz="4800" b="1" u="sng" dirty="0"/>
              <a:t>ניקוד לאגודות (מועדונים) - המשך</a:t>
            </a:r>
            <a:endParaRPr lang="he-IL" sz="48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6F07A9-95AE-4262-8C3C-3050FFAC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33" y="1137920"/>
            <a:ext cx="10689822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אגודה תצבור כפל הניקוד המפורט בטבלה בגין הישגי ספורטאים המשתתפים</a:t>
            </a:r>
          </a:p>
          <a:p>
            <a:pPr marL="0" indent="0">
              <a:buNone/>
            </a:pPr>
            <a:r>
              <a:rPr lang="he-IL" dirty="0"/>
              <a:t>בתחרויות, כמפורט להלן</a:t>
            </a:r>
            <a:r>
              <a:rPr lang="he-IL" dirty="0" smtClean="0"/>
              <a:t>: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( 1 ) התמחות 2 – פי 4 </a:t>
            </a:r>
            <a:endParaRPr lang="he-IL" dirty="0" smtClean="0"/>
          </a:p>
          <a:p>
            <a:r>
              <a:rPr lang="he-IL" dirty="0" smtClean="0"/>
              <a:t>( </a:t>
            </a:r>
            <a:r>
              <a:rPr lang="he-IL" dirty="0"/>
              <a:t>2 ) הישגי – פי 6 </a:t>
            </a:r>
            <a:endParaRPr lang="he-IL" dirty="0" smtClean="0"/>
          </a:p>
          <a:p>
            <a:r>
              <a:rPr lang="he-IL" dirty="0" smtClean="0"/>
              <a:t>( 3 ) תחרותי – פי 4 </a:t>
            </a:r>
          </a:p>
          <a:p>
            <a:r>
              <a:rPr lang="he-IL" dirty="0" smtClean="0"/>
              <a:t>( </a:t>
            </a:r>
            <a:r>
              <a:rPr lang="he-IL" dirty="0"/>
              <a:t>4 ) מסטרס – פי </a:t>
            </a:r>
            <a:r>
              <a:rPr lang="he-IL" dirty="0" smtClean="0"/>
              <a:t>0.5</a:t>
            </a:r>
          </a:p>
          <a:p>
            <a:r>
              <a:rPr lang="he-IL" dirty="0" smtClean="0"/>
              <a:t>( 5 </a:t>
            </a:r>
            <a:r>
              <a:rPr lang="he-IL" dirty="0"/>
              <a:t>) ותיקים – פי </a:t>
            </a:r>
            <a:r>
              <a:rPr lang="he-IL" dirty="0" smtClean="0"/>
              <a:t>0.1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17812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F177A9-74E3-470C-B7EA-A3325808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u="sng" dirty="0"/>
              <a:t>הוראות מעבר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2575F1-1436-483B-8AE0-3FC00BA5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הגנה בשנת 2021 – 90%</a:t>
            </a:r>
          </a:p>
          <a:p>
            <a:r>
              <a:rPr lang="he-IL" sz="3600" dirty="0"/>
              <a:t>הגנה בשנת 2022 ובשנת 2023 – 80%</a:t>
            </a:r>
          </a:p>
          <a:p>
            <a:r>
              <a:rPr lang="he-IL" sz="3600" dirty="0"/>
              <a:t>בשנת 2021 עליה לא תעלה על 120%</a:t>
            </a:r>
          </a:p>
          <a:p>
            <a:r>
              <a:rPr lang="he-IL" sz="3600" dirty="0"/>
              <a:t>בשנת 2022 עליה לא תעלה על 140%</a:t>
            </a:r>
          </a:p>
          <a:p>
            <a:r>
              <a:rPr lang="he-IL" sz="3600" dirty="0"/>
              <a:t>בשנת </a:t>
            </a:r>
            <a:r>
              <a:rPr lang="he-IL" sz="3600" dirty="0" smtClean="0"/>
              <a:t>2023 </a:t>
            </a:r>
            <a:r>
              <a:rPr lang="he-IL" sz="3600" dirty="0"/>
              <a:t>נשים בהנהלה יעמדו על 30%, מי שלא יעמוד </a:t>
            </a:r>
            <a:r>
              <a:rPr lang="he-IL" sz="3600" dirty="0" smtClean="0"/>
              <a:t>ייקנס </a:t>
            </a:r>
            <a:r>
              <a:rPr lang="he-IL" sz="3600" dirty="0"/>
              <a:t>ב- 10%, ובשנת </a:t>
            </a:r>
            <a:r>
              <a:rPr lang="he-IL" sz="3600" dirty="0" smtClean="0"/>
              <a:t>2024 ייקנס </a:t>
            </a:r>
            <a:r>
              <a:rPr lang="he-IL" sz="3600" dirty="0"/>
              <a:t>ב- 20%, החל משנת </a:t>
            </a:r>
            <a:r>
              <a:rPr lang="he-IL" sz="3600" dirty="0" smtClean="0"/>
              <a:t>2025 ייקנס </a:t>
            </a:r>
            <a:r>
              <a:rPr lang="he-IL" sz="3600" dirty="0"/>
              <a:t>ב- 100%.</a:t>
            </a:r>
          </a:p>
        </p:txBody>
      </p:sp>
    </p:spTree>
    <p:extLst>
      <p:ext uri="{BB962C8B-B14F-4D97-AF65-F5344CB8AC3E}">
        <p14:creationId xmlns:p14="http://schemas.microsoft.com/office/powerpoint/2010/main" val="179622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35052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he-IL" sz="6600" dirty="0" smtClean="0"/>
          </a:p>
          <a:p>
            <a:pPr marL="0" indent="0" algn="ctr">
              <a:buNone/>
            </a:pPr>
            <a:r>
              <a:rPr lang="he-IL" sz="6600" smtClean="0"/>
              <a:t>תודה </a:t>
            </a:r>
            <a:r>
              <a:rPr lang="he-IL" sz="6600" dirty="0" smtClean="0"/>
              <a:t>רבה </a:t>
            </a:r>
          </a:p>
          <a:p>
            <a:pPr marL="0" indent="0" algn="ctr">
              <a:buNone/>
            </a:pPr>
            <a:r>
              <a:rPr lang="he-IL" sz="6600" dirty="0" smtClean="0"/>
              <a:t>על ההקשבה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4360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מטרות התמיכה</a:t>
            </a:r>
            <a:endParaRPr lang="en-GB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036948"/>
            <a:ext cx="10515600" cy="5476974"/>
          </a:xfrm>
        </p:spPr>
        <p:txBody>
          <a:bodyPr>
            <a:normAutofit fontScale="92500" lnSpcReduction="10000"/>
          </a:bodyPr>
          <a:lstStyle/>
          <a:p>
            <a:pPr lvl="1" hangingPunct="0"/>
            <a:r>
              <a:rPr lang="he-IL" sz="3200" dirty="0" smtClean="0"/>
              <a:t>הגדלת </a:t>
            </a:r>
            <a:r>
              <a:rPr lang="he-IL" sz="3200" dirty="0"/>
              <a:t>מספר הספורטאים התחרותיים והגברת העיסוק בפעילות ספורטיבית תחרותית</a:t>
            </a:r>
            <a:r>
              <a:rPr lang="he-IL" sz="3200" dirty="0" smtClean="0"/>
              <a:t>;</a:t>
            </a:r>
          </a:p>
          <a:p>
            <a:pPr lvl="1" hangingPunct="0"/>
            <a:endParaRPr lang="en-GB" sz="2800" dirty="0"/>
          </a:p>
          <a:p>
            <a:pPr lvl="1" hangingPunct="0"/>
            <a:r>
              <a:rPr lang="he-IL" sz="3200" dirty="0" smtClean="0"/>
              <a:t>לייצוג </a:t>
            </a:r>
            <a:r>
              <a:rPr lang="he-IL" sz="3200" dirty="0"/>
              <a:t>מדינת ישראל במסגרות הבין</a:t>
            </a:r>
            <a:r>
              <a:rPr lang="en-US" sz="3200" dirty="0"/>
              <a:t>–</a:t>
            </a:r>
            <a:r>
              <a:rPr lang="he-IL" sz="3200" dirty="0"/>
              <a:t>לאומיות הרשמיות, במשחקים אולימפיים פראלימפיים ומשחקי עולם</a:t>
            </a:r>
            <a:r>
              <a:rPr lang="he-IL" sz="3200" dirty="0" smtClean="0"/>
              <a:t>;</a:t>
            </a:r>
          </a:p>
          <a:p>
            <a:pPr lvl="1" hangingPunct="0"/>
            <a:endParaRPr lang="en-GB" sz="2800" dirty="0"/>
          </a:p>
          <a:p>
            <a:pPr lvl="1" hangingPunct="0"/>
            <a:r>
              <a:rPr lang="he-IL" sz="3200" dirty="0"/>
              <a:t>פיתוח ועידוד המקצועיות של הספורט התחרותי, ובכלל זה מקצועיות המאמנים והמנהלים בתחום ותשתית מקצועית</a:t>
            </a:r>
            <a:r>
              <a:rPr lang="he-IL" sz="3200" dirty="0" smtClean="0"/>
              <a:t>;</a:t>
            </a:r>
          </a:p>
          <a:p>
            <a:pPr lvl="1" hangingPunct="0"/>
            <a:endParaRPr lang="en-GB" sz="2800" dirty="0"/>
          </a:p>
          <a:p>
            <a:pPr lvl="1" hangingPunct="0"/>
            <a:r>
              <a:rPr lang="he-IL" sz="3200" dirty="0"/>
              <a:t>עידוד הישגיות בספורט </a:t>
            </a:r>
            <a:r>
              <a:rPr lang="he-IL" sz="3200" dirty="0" smtClean="0"/>
              <a:t>התחרותי;</a:t>
            </a:r>
          </a:p>
          <a:p>
            <a:pPr lvl="1" hangingPunct="0"/>
            <a:endParaRPr lang="he-IL" sz="3200" dirty="0" smtClean="0"/>
          </a:p>
          <a:p>
            <a:pPr lvl="1" hangingPunct="0"/>
            <a:r>
              <a:rPr lang="he-IL" sz="3200" dirty="0" smtClean="0"/>
              <a:t>פיתוח </a:t>
            </a:r>
            <a:r>
              <a:rPr lang="he-IL" sz="3200" dirty="0"/>
              <a:t>פעילות ספורט של בני נוער ביישוב הנמצא בפריפריה או ביישוב בדירוג </a:t>
            </a:r>
            <a:r>
              <a:rPr lang="he-IL" sz="3200" dirty="0" err="1"/>
              <a:t>למ"ס</a:t>
            </a:r>
            <a:r>
              <a:rPr lang="he-IL" sz="3200" dirty="0"/>
              <a:t> נמוך.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0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94582" y="1891873"/>
            <a:ext cx="10493528" cy="1452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C29DB39-0997-4469-AB45-9281FBD7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7"/>
            <a:ext cx="10515600" cy="896106"/>
          </a:xfrm>
        </p:spPr>
        <p:txBody>
          <a:bodyPr/>
          <a:lstStyle/>
          <a:p>
            <a:r>
              <a:rPr lang="he-IL" sz="5400" b="1" u="sng" dirty="0"/>
              <a:t>הגדרות </a:t>
            </a:r>
            <a:r>
              <a:rPr lang="he-IL" sz="5400" b="1" u="sng" dirty="0" smtClean="0"/>
              <a:t>גיל</a:t>
            </a:r>
            <a:endParaRPr lang="he-IL" sz="5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79703A-7847-47B1-B712-9BDCA63B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48" y="1005819"/>
            <a:ext cx="10515600" cy="2349084"/>
          </a:xfrm>
        </p:spPr>
        <p:txBody>
          <a:bodyPr>
            <a:normAutofit/>
          </a:bodyPr>
          <a:lstStyle/>
          <a:p>
            <a:r>
              <a:rPr lang="he-IL" b="1" dirty="0" smtClean="0"/>
              <a:t>גיל אוריינות (העשרה ספורטיבית) </a:t>
            </a:r>
            <a:r>
              <a:rPr lang="he-IL" b="1" dirty="0"/>
              <a:t>– </a:t>
            </a:r>
            <a:r>
              <a:rPr lang="he-IL" dirty="0"/>
              <a:t>ספורטאי שגילו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e-IL" dirty="0"/>
              <a:t> שנים מתחת לגיל </a:t>
            </a:r>
            <a:r>
              <a:rPr lang="he-IL" dirty="0" smtClean="0"/>
              <a:t>למידה</a:t>
            </a:r>
            <a:r>
              <a:rPr lang="en-US" dirty="0" smtClean="0"/>
              <a:t> </a:t>
            </a:r>
            <a:r>
              <a:rPr lang="he-IL" dirty="0" smtClean="0"/>
              <a:t> (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5-6</a:t>
            </a:r>
            <a:r>
              <a:rPr lang="he-IL" dirty="0" smtClean="0"/>
              <a:t>)</a:t>
            </a:r>
          </a:p>
          <a:p>
            <a:r>
              <a:rPr lang="he-IL" sz="3600" b="1" dirty="0"/>
              <a:t>גיל למידה (יסודות הענף) – </a:t>
            </a:r>
            <a:r>
              <a:rPr lang="he-IL" sz="3600" dirty="0"/>
              <a:t>בענפים </a:t>
            </a:r>
            <a:endParaRPr lang="en-US" sz="3600" dirty="0" smtClean="0"/>
          </a:p>
          <a:p>
            <a:pPr marL="0" indent="0">
              <a:buNone/>
            </a:pPr>
            <a:r>
              <a:rPr lang="he-IL" sz="3600" dirty="0" smtClean="0"/>
              <a:t>ילדים מגיל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he-IL" sz="3600" dirty="0"/>
              <a:t> עד גיל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he-IL" sz="3600" dirty="0"/>
              <a:t> , ולילדות מגיל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he-IL" sz="3600" dirty="0"/>
              <a:t> עד גיל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e-IL" sz="4400" dirty="0" smtClean="0"/>
              <a:t>.</a:t>
            </a:r>
            <a:endParaRPr lang="he-IL" sz="4400" dirty="0"/>
          </a:p>
        </p:txBody>
      </p:sp>
      <p:pic>
        <p:nvPicPr>
          <p:cNvPr id="4" name="Picture 3" descr="HD wallpaper: Badminton, white badminton shuttlecock lot, sports, court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27" y="1886515"/>
            <a:ext cx="970523" cy="647371"/>
          </a:xfrm>
          <a:prstGeom prst="rect">
            <a:avLst/>
          </a:prstGeom>
        </p:spPr>
      </p:pic>
      <p:pic>
        <p:nvPicPr>
          <p:cNvPr id="5" name="Picture 4" descr="Table Tennis Rackets · Free Stock Photo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3" y="1886515"/>
            <a:ext cx="970523" cy="646939"/>
          </a:xfrm>
          <a:prstGeom prst="rect">
            <a:avLst/>
          </a:prstGeom>
        </p:spPr>
      </p:pic>
      <p:pic>
        <p:nvPicPr>
          <p:cNvPr id="6" name="Picture 5" descr="Free stock photo of game, racket, tenni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390" y="1886947"/>
            <a:ext cx="970523" cy="646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5121" y="3634882"/>
            <a:ext cx="4984529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התמחות 1 </a:t>
            </a:r>
            <a:r>
              <a:rPr lang="he-IL" sz="2400" dirty="0" smtClean="0"/>
              <a:t>– עד שנתיים מעל גיל למידה </a:t>
            </a:r>
            <a:r>
              <a:rPr lang="he-IL" sz="2400" dirty="0"/>
              <a:t>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he-IL" sz="2400" dirty="0" smtClean="0"/>
              <a:t>)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התמחות 2 </a:t>
            </a:r>
            <a:r>
              <a:rPr lang="he-IL" sz="2400" dirty="0"/>
              <a:t>–</a:t>
            </a:r>
            <a:r>
              <a:rPr lang="he-IL" sz="2400" dirty="0" smtClean="0"/>
              <a:t> עד שנתיים מעל גיל התמחות 1 </a:t>
            </a:r>
            <a:r>
              <a:rPr lang="he-IL" sz="2400" dirty="0"/>
              <a:t>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he-IL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הישגי </a:t>
            </a:r>
            <a:r>
              <a:rPr lang="he-IL" sz="2400" dirty="0" smtClean="0"/>
              <a:t>– עד 14 שנים מעל גיל התמחות 2 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עד גיל 30</a:t>
            </a:r>
            <a:r>
              <a:rPr lang="he-IL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תחרותי </a:t>
            </a:r>
            <a:r>
              <a:rPr lang="he-IL" sz="2400" dirty="0" smtClean="0"/>
              <a:t>– עד 5 שנים מעל גיל הישגי </a:t>
            </a:r>
            <a:r>
              <a:rPr lang="he-IL" sz="2400" dirty="0"/>
              <a:t>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עד גיל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he-IL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880" y="3635935"/>
            <a:ext cx="526199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ילדים </a:t>
            </a:r>
            <a:r>
              <a:rPr lang="he-IL" sz="2400" dirty="0" smtClean="0"/>
              <a:t>– עד שנתיים מעל גיל למידה </a:t>
            </a:r>
            <a:r>
              <a:rPr lang="he-IL" sz="2400" dirty="0"/>
              <a:t>(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13</a:t>
            </a:r>
            <a:r>
              <a:rPr lang="he-IL" sz="2400" dirty="0" smtClean="0"/>
              <a:t>)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/>
              <a:t>גיל קדטים </a:t>
            </a:r>
            <a:r>
              <a:rPr lang="he-IL" sz="2400" dirty="0"/>
              <a:t>–</a:t>
            </a:r>
            <a:r>
              <a:rPr lang="he-IL" sz="2400" dirty="0" smtClean="0"/>
              <a:t> עד שנתיים מעל גיל ילדים </a:t>
            </a:r>
            <a:r>
              <a:rPr lang="he-IL" sz="2400" dirty="0"/>
              <a:t>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15-17</a:t>
            </a:r>
            <a:r>
              <a:rPr lang="he-IL" sz="2400" dirty="0" smtClean="0"/>
              <a:t>)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גיל </a:t>
            </a:r>
            <a:r>
              <a:rPr lang="he-IL" sz="2400" b="1" dirty="0" smtClean="0"/>
              <a:t>נוער </a:t>
            </a:r>
            <a:r>
              <a:rPr lang="he-IL" sz="2400" dirty="0"/>
              <a:t>– עד </a:t>
            </a:r>
            <a:r>
              <a:rPr lang="he-IL" sz="2400" dirty="0" smtClean="0"/>
              <a:t>3 שנים </a:t>
            </a:r>
            <a:r>
              <a:rPr lang="he-IL" sz="2400" dirty="0"/>
              <a:t>מעל גיל </a:t>
            </a:r>
            <a:r>
              <a:rPr lang="he-IL" sz="2400" dirty="0" smtClean="0"/>
              <a:t>קדטים </a:t>
            </a:r>
            <a:r>
              <a:rPr lang="he-IL" sz="2400" dirty="0"/>
              <a:t>(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גילאי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17-19</a:t>
            </a:r>
            <a:r>
              <a:rPr lang="he-IL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0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29DB39-0997-4469-AB45-9281FBD7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2"/>
            <a:ext cx="10515600" cy="870892"/>
          </a:xfrm>
        </p:spPr>
        <p:txBody>
          <a:bodyPr/>
          <a:lstStyle/>
          <a:p>
            <a:r>
              <a:rPr lang="he-IL" sz="5400" b="1" u="sng" dirty="0"/>
              <a:t>הגדרות </a:t>
            </a:r>
            <a:r>
              <a:rPr lang="he-IL" sz="5400" b="1" u="sng" dirty="0" smtClean="0"/>
              <a:t>- המשך</a:t>
            </a:r>
            <a:endParaRPr lang="he-IL" sz="5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79703A-7847-47B1-B712-9BDCA63B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43" y="1213921"/>
            <a:ext cx="10515600" cy="5231022"/>
          </a:xfrm>
        </p:spPr>
        <p:txBody>
          <a:bodyPr>
            <a:normAutofit fontScale="85000" lnSpcReduction="20000"/>
          </a:bodyPr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 מאסטרס </a:t>
            </a:r>
            <a:r>
              <a:rPr lang="he-IL" dirty="0" smtClean="0"/>
              <a:t>– עד 20 שנים מעל גיל </a:t>
            </a:r>
            <a:r>
              <a:rPr lang="he-IL" dirty="0"/>
              <a:t>תחרותי </a:t>
            </a:r>
            <a:r>
              <a:rPr lang="he-IL" dirty="0" smtClean="0"/>
              <a:t>(</a:t>
            </a:r>
            <a:r>
              <a:rPr lang="he-IL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עד</a:t>
            </a:r>
            <a:r>
              <a:rPr lang="he-IL" dirty="0" smtClean="0"/>
              <a:t> </a:t>
            </a:r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 55</a:t>
            </a:r>
            <a:r>
              <a:rPr lang="he-IL" dirty="0" smtClean="0"/>
              <a:t>)</a:t>
            </a:r>
          </a:p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גיל וותיקים </a:t>
            </a:r>
            <a:r>
              <a:rPr lang="he-IL" dirty="0" smtClean="0"/>
              <a:t>– מעל גיל מאסטרס</a:t>
            </a:r>
          </a:p>
          <a:p>
            <a:endParaRPr lang="he-IL" sz="3200" dirty="0" smtClean="0"/>
          </a:p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ספורטאי</a:t>
            </a:r>
            <a:r>
              <a:rPr lang="he-IL" b="1" dirty="0" smtClean="0"/>
              <a:t> – </a:t>
            </a:r>
            <a:r>
              <a:rPr lang="he-IL" dirty="0"/>
              <a:t>מגיל הישגי ומעלה אשר רשום באיגוד, והוא בעל אישור על ביצוע </a:t>
            </a:r>
            <a:r>
              <a:rPr lang="he-IL" dirty="0" smtClean="0"/>
              <a:t>בדיקה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רפואית </a:t>
            </a:r>
            <a:r>
              <a:rPr lang="he-IL" dirty="0"/>
              <a:t>וביטוח כמחויב </a:t>
            </a:r>
            <a:r>
              <a:rPr lang="he-IL" dirty="0" smtClean="0"/>
              <a:t>בחוק </a:t>
            </a:r>
            <a:r>
              <a:rPr lang="he-IL" dirty="0"/>
              <a:t>הספורט</a:t>
            </a:r>
            <a:endParaRPr lang="he-IL" sz="3200" dirty="0"/>
          </a:p>
          <a:p>
            <a:endParaRPr lang="he-IL" sz="3600" dirty="0"/>
          </a:p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שנת התמיכה </a:t>
            </a:r>
            <a:r>
              <a:rPr lang="he-IL" b="1" dirty="0" smtClean="0"/>
              <a:t>– </a:t>
            </a:r>
            <a:r>
              <a:rPr lang="he-IL" dirty="0"/>
              <a:t>השנה הקלנדרית בעדה מבוקשת התמיכה;</a:t>
            </a:r>
            <a:endParaRPr lang="he-IL" sz="3600" dirty="0"/>
          </a:p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שנת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הערכה </a:t>
            </a:r>
            <a:r>
              <a:rPr lang="he-IL" b="1" dirty="0" smtClean="0"/>
              <a:t>– </a:t>
            </a:r>
            <a:r>
              <a:rPr lang="he-IL" dirty="0"/>
              <a:t>שמונת החודשים הראשונים בשנה שקדמה לשנת התמיכה וארבעת</a:t>
            </a:r>
          </a:p>
          <a:p>
            <a:pPr marL="0" indent="0">
              <a:buNone/>
            </a:pPr>
            <a:r>
              <a:rPr lang="he-IL" dirty="0" smtClean="0"/>
              <a:t>  החודשים </a:t>
            </a:r>
            <a:r>
              <a:rPr lang="he-IL" dirty="0"/>
              <a:t>האחרונים של השנה שלפני כן ; כך למשל שנת ההערכה לגבי שנת התמיכה</a:t>
            </a:r>
          </a:p>
          <a:p>
            <a:pPr marL="0" indent="0">
              <a:buNone/>
            </a:pPr>
            <a:r>
              <a:rPr lang="he-IL" dirty="0" smtClean="0"/>
              <a:t>  2021 </a:t>
            </a:r>
            <a:r>
              <a:rPr lang="he-IL" dirty="0"/>
              <a:t>מתחילה ביום 1 בספטמבר 2019 ומסתיימת ביום 31 באוגוסט </a:t>
            </a:r>
            <a:r>
              <a:rPr lang="he-IL" dirty="0" smtClean="0"/>
              <a:t>2020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השתלמות ענפית </a:t>
            </a:r>
            <a:r>
              <a:rPr lang="he-IL" dirty="0"/>
              <a:t>- קידום מקצועי של המאמנים שמשכה לא יפחת מ-6 </a:t>
            </a:r>
            <a:r>
              <a:rPr lang="he-IL" dirty="0" smtClean="0"/>
              <a:t>שעות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ובהשתתפות </a:t>
            </a:r>
            <a:r>
              <a:rPr lang="he-IL" dirty="0"/>
              <a:t>של 10 מאמנים לפחות.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04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1165DF-0FAE-4256-AC4C-F87221CB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30"/>
            <a:ext cx="10515600" cy="706930"/>
          </a:xfrm>
        </p:spPr>
        <p:txBody>
          <a:bodyPr>
            <a:normAutofit fontScale="90000"/>
          </a:bodyPr>
          <a:lstStyle/>
          <a:p>
            <a:r>
              <a:rPr lang="he-IL" sz="5400" b="1" u="sng" dirty="0" smtClean="0"/>
              <a:t>הגדרות - תחרויות</a:t>
            </a:r>
            <a:endParaRPr lang="he-IL" sz="5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BD0201-CDCE-4334-A509-8F9A76E6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09" y="942756"/>
            <a:ext cx="10515600" cy="5915244"/>
          </a:xfrm>
        </p:spPr>
        <p:txBody>
          <a:bodyPr>
            <a:normAutofit fontScale="77500" lnSpcReduction="20000"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תחרות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בספורט אישי </a:t>
            </a:r>
            <a:r>
              <a:rPr lang="he-IL" sz="3600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100" dirty="0" smtClean="0"/>
              <a:t>תחרות </a:t>
            </a:r>
            <a:r>
              <a:rPr lang="he-IL" sz="3100" dirty="0"/>
              <a:t>שאירגן איגוד הספורט או בשיתופו ושיש בה שופט או משקיף </a:t>
            </a:r>
            <a:r>
              <a:rPr lang="he-IL" sz="3100" dirty="0" smtClean="0"/>
              <a:t>מטעמו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100" dirty="0" smtClean="0"/>
              <a:t>תחרות </a:t>
            </a:r>
            <a:r>
              <a:rPr lang="he-IL" sz="3100" dirty="0" smtClean="0"/>
              <a:t>רשומה </a:t>
            </a:r>
            <a:r>
              <a:rPr lang="he-IL" sz="3100" dirty="0"/>
              <a:t>בתכנית השנתית של </a:t>
            </a:r>
            <a:r>
              <a:rPr lang="he-IL" sz="3100" dirty="0" smtClean="0"/>
              <a:t>האיגוד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100" dirty="0" smtClean="0"/>
              <a:t>תוצאותיה </a:t>
            </a:r>
            <a:r>
              <a:rPr lang="he-IL" sz="3100" dirty="0"/>
              <a:t>מצויות באיגוד ונחשבות לניקוד </a:t>
            </a:r>
            <a:r>
              <a:rPr lang="he-IL" sz="3100" dirty="0" smtClean="0"/>
              <a:t>ודירוג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100" dirty="0" smtClean="0"/>
              <a:t>תחרות </a:t>
            </a:r>
            <a:r>
              <a:rPr lang="he-IL" sz="3100" dirty="0"/>
              <a:t>הנמשכת ברצף של מספר ימים </a:t>
            </a:r>
            <a:r>
              <a:rPr lang="he-IL" sz="3100" dirty="0" smtClean="0"/>
              <a:t>ובמקצים שונים תיחשב </a:t>
            </a:r>
            <a:r>
              <a:rPr lang="he-IL" sz="3100" dirty="0"/>
              <a:t>לתחרות </a:t>
            </a:r>
            <a:r>
              <a:rPr lang="he-IL" sz="3100" dirty="0" smtClean="0"/>
              <a:t>אחת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100" dirty="0" smtClean="0"/>
              <a:t>התחרות </a:t>
            </a:r>
            <a:r>
              <a:rPr lang="he-IL" sz="3100" dirty="0"/>
              <a:t>בגיל הישגי ומעלה מתקיימת לפי מתכונת של תחרויות בדרג א', או </a:t>
            </a:r>
            <a:r>
              <a:rPr lang="he-IL" sz="3100" dirty="0" smtClean="0"/>
              <a:t>משחקים</a:t>
            </a:r>
          </a:p>
          <a:p>
            <a:pPr marL="0" indent="0">
              <a:buNone/>
            </a:pPr>
            <a:r>
              <a:rPr lang="he-IL" sz="3100" dirty="0"/>
              <a:t> </a:t>
            </a:r>
            <a:r>
              <a:rPr lang="he-IL" sz="3100" dirty="0" smtClean="0"/>
              <a:t>    </a:t>
            </a:r>
            <a:r>
              <a:rPr lang="he-IL" sz="3100" dirty="0" smtClean="0"/>
              <a:t> </a:t>
            </a:r>
            <a:r>
              <a:rPr lang="he-IL" sz="3100" dirty="0"/>
              <a:t>אולימפיים או משחקי עולם</a:t>
            </a:r>
            <a:r>
              <a:rPr lang="he-IL" sz="3100" dirty="0" smtClean="0"/>
              <a:t>.</a:t>
            </a:r>
          </a:p>
          <a:p>
            <a:pPr marL="0" indent="0">
              <a:buNone/>
            </a:pPr>
            <a:endParaRPr lang="he-IL" sz="3600" dirty="0" smtClean="0"/>
          </a:p>
          <a:p>
            <a:r>
              <a:rPr lang="he-I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תחרות </a:t>
            </a:r>
            <a:r>
              <a:rPr lang="he-I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דרג א </a:t>
            </a:r>
            <a:r>
              <a:rPr lang="he-I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r>
              <a:rPr lang="he-IL" sz="3100" b="1" dirty="0"/>
              <a:t>– </a:t>
            </a:r>
            <a:r>
              <a:rPr lang="he-IL" sz="3100" dirty="0"/>
              <a:t>אליפות עולם או אליפות אירופה או אליפות חלופית שהוכרה </a:t>
            </a:r>
            <a:r>
              <a:rPr lang="he-IL" sz="3100" dirty="0" smtClean="0"/>
              <a:t>על ידי</a:t>
            </a:r>
            <a:endParaRPr lang="he-IL" sz="3100" dirty="0"/>
          </a:p>
          <a:p>
            <a:pPr marL="0" indent="0">
              <a:buNone/>
            </a:pPr>
            <a:r>
              <a:rPr lang="he-IL" sz="3100" dirty="0" smtClean="0"/>
              <a:t>   מינהל </a:t>
            </a:r>
            <a:r>
              <a:rPr lang="he-IL" sz="3100" dirty="0"/>
              <a:t>הספורט בהתייעצות עם היחידה לספורט הישגי או תחרותי, ובכלל זה השתתפות</a:t>
            </a:r>
          </a:p>
          <a:p>
            <a:pPr marL="0" indent="0">
              <a:buNone/>
            </a:pPr>
            <a:r>
              <a:rPr lang="he-IL" sz="3100" dirty="0" smtClean="0"/>
              <a:t>   במוקדמות </a:t>
            </a:r>
            <a:r>
              <a:rPr lang="he-IL" sz="3100" dirty="0"/>
              <a:t>לאליפויות אלה ובלבד שהן המאורגנת על ידי גוף הספורט הבינלאומי המרכז</a:t>
            </a:r>
          </a:p>
          <a:p>
            <a:pPr marL="0" indent="0">
              <a:buNone/>
            </a:pPr>
            <a:r>
              <a:rPr lang="he-IL" sz="3100" dirty="0" smtClean="0"/>
              <a:t>   והמייצג </a:t>
            </a:r>
            <a:r>
              <a:rPr lang="he-IL" sz="3100" dirty="0"/>
              <a:t>באותו ענף ספורט </a:t>
            </a:r>
            <a:r>
              <a:rPr lang="he-IL" sz="3100" dirty="0" smtClean="0"/>
              <a:t>.</a:t>
            </a:r>
          </a:p>
          <a:p>
            <a:pPr marL="0" indent="0">
              <a:buNone/>
            </a:pPr>
            <a:endParaRPr lang="he-IL" sz="3100" dirty="0" smtClean="0"/>
          </a:p>
          <a:p>
            <a:r>
              <a:rPr lang="he-I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אירוע חשיפה </a:t>
            </a:r>
            <a:r>
              <a:rPr lang="he-IL" sz="3100" dirty="0" smtClean="0"/>
              <a:t>- </a:t>
            </a:r>
            <a:r>
              <a:rPr lang="he-IL" dirty="0"/>
              <a:t>אירוע לחשיפת הענף לילדים ב גיל אורי י נות )העשרה ספורטיבית(,</a:t>
            </a:r>
          </a:p>
          <a:p>
            <a:pPr marL="0" indent="0">
              <a:buNone/>
            </a:pPr>
            <a:r>
              <a:rPr lang="he-IL" dirty="0" smtClean="0"/>
              <a:t>   שבו </a:t>
            </a:r>
            <a:r>
              <a:rPr lang="he-IL" dirty="0"/>
              <a:t>ניתן להציג בפניהם את פעילות הענף</a:t>
            </a:r>
            <a:endParaRPr lang="he-IL" sz="4100" dirty="0"/>
          </a:p>
        </p:txBody>
      </p:sp>
    </p:spTree>
    <p:extLst>
      <p:ext uri="{BB962C8B-B14F-4D97-AF65-F5344CB8AC3E}">
        <p14:creationId xmlns:p14="http://schemas.microsoft.com/office/powerpoint/2010/main" val="24566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1165DF-0FAE-4256-AC4C-F87221CB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8"/>
            <a:ext cx="10515600" cy="706930"/>
          </a:xfrm>
        </p:spPr>
        <p:txBody>
          <a:bodyPr>
            <a:normAutofit fontScale="90000"/>
          </a:bodyPr>
          <a:lstStyle/>
          <a:p>
            <a:r>
              <a:rPr lang="he-IL" sz="5400" b="1" u="sng" dirty="0" smtClean="0"/>
              <a:t>חלוקת סכום התמיכה</a:t>
            </a:r>
            <a:endParaRPr lang="he-IL" sz="5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BD0201-CDCE-4334-A509-8F9A76E6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09" y="1138249"/>
            <a:ext cx="10515600" cy="5275163"/>
          </a:xfrm>
        </p:spPr>
        <p:txBody>
          <a:bodyPr>
            <a:normAutofit/>
          </a:bodyPr>
          <a:lstStyle/>
          <a:p>
            <a:r>
              <a:rPr lang="he-IL" b="1" dirty="0" smtClean="0"/>
              <a:t>ענף על – </a:t>
            </a:r>
            <a:r>
              <a:rPr lang="he-IL" dirty="0"/>
              <a:t>שני ענפי הספורט שמספר הספורטאים בהם בשנת ההערכה, הוא </a:t>
            </a:r>
            <a:r>
              <a:rPr lang="he-IL" dirty="0" smtClean="0"/>
              <a:t>הגדול ביותר </a:t>
            </a:r>
            <a:r>
              <a:rPr lang="he-IL" dirty="0"/>
              <a:t>מבין כלל ענפי הספורט בישראל </a:t>
            </a:r>
            <a:r>
              <a:rPr lang="he-IL" dirty="0" smtClean="0"/>
              <a:t>;</a:t>
            </a:r>
          </a:p>
          <a:p>
            <a:endParaRPr lang="he-IL" sz="4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06" y="2110236"/>
            <a:ext cx="10132301" cy="46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355834" y="3380127"/>
            <a:ext cx="1261242" cy="72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1165DF-0FAE-4256-AC4C-F87221CB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8"/>
            <a:ext cx="10515600" cy="706930"/>
          </a:xfrm>
        </p:spPr>
        <p:txBody>
          <a:bodyPr>
            <a:normAutofit fontScale="90000"/>
          </a:bodyPr>
          <a:lstStyle/>
          <a:p>
            <a:r>
              <a:rPr lang="he-IL" sz="5400" b="1" u="sng" dirty="0" smtClean="0"/>
              <a:t>חלוקת סכום התמיכה - המשך</a:t>
            </a:r>
            <a:endParaRPr lang="he-IL" sz="5400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435"/>
            <a:ext cx="10515600" cy="35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CDA01F-3359-4D9B-A004-99B9C030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30"/>
            <a:ext cx="10515600" cy="737746"/>
          </a:xfrm>
        </p:spPr>
        <p:txBody>
          <a:bodyPr>
            <a:normAutofit fontScale="90000"/>
          </a:bodyPr>
          <a:lstStyle/>
          <a:p>
            <a:r>
              <a:rPr lang="he-IL" sz="5400" b="1" u="sng" dirty="0"/>
              <a:t>תנאי סף עיקריים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8F7875-0213-47C2-AC7F-57B582E5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501"/>
            <a:ext cx="10515600" cy="60444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טרום </a:t>
            </a:r>
            <a:r>
              <a:rPr lang="he-IL" dirty="0"/>
              <a:t>ספורטאי גיל אוריינות (העשרה ספורטיבית –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מתחת לגיל 9</a:t>
            </a:r>
            <a:r>
              <a:rPr lang="he-IL" dirty="0"/>
              <a:t>) אשר לקח חלק ב 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e-IL" dirty="0"/>
              <a:t>  אירועי חשיפה לפחות במהלך שנת ההערכה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ספור</a:t>
            </a:r>
            <a:r>
              <a:rPr lang="he-IL" dirty="0" smtClean="0"/>
              <a:t>טאי </a:t>
            </a:r>
            <a:r>
              <a:rPr lang="he-IL" dirty="0"/>
              <a:t>בגיל הלמידה ומעלה </a:t>
            </a:r>
            <a:r>
              <a:rPr lang="he-IL" dirty="0" smtClean="0"/>
              <a:t>(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מעל גיל 9</a:t>
            </a:r>
            <a:r>
              <a:rPr lang="he-IL" dirty="0" smtClean="0"/>
              <a:t>) אשר </a:t>
            </a:r>
            <a:r>
              <a:rPr lang="he-IL" dirty="0"/>
              <a:t>לקח חלק ב 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e-IL" dirty="0"/>
              <a:t> תחרויות </a:t>
            </a:r>
            <a:r>
              <a:rPr lang="he-IL" dirty="0" smtClean="0"/>
              <a:t>לפחות במהלך </a:t>
            </a:r>
            <a:r>
              <a:rPr lang="he-IL" dirty="0"/>
              <a:t>שנת </a:t>
            </a:r>
            <a:r>
              <a:rPr lang="he-IL" dirty="0" smtClean="0"/>
              <a:t>ההערכה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המוסד מקיים פעילות בתחום שבעדו מבוקשת התמיכה באופן ממשי </a:t>
            </a:r>
            <a:r>
              <a:rPr lang="he-IL" dirty="0" smtClean="0"/>
              <a:t>במשך שנתיים </a:t>
            </a:r>
            <a:r>
              <a:rPr lang="he-IL" dirty="0"/>
              <a:t>לפחות לפני הגשת הבקשה</a:t>
            </a:r>
          </a:p>
          <a:p>
            <a:pPr marL="514350" indent="-514350">
              <a:buFont typeface="+mj-lt"/>
              <a:buAutoNum type="arabicPeriod"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סף עבור האיגוד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באיגוד הספורט רשומים 120 ספורטאים </a:t>
            </a:r>
            <a:r>
              <a:rPr lang="he-IL" dirty="0" smtClean="0"/>
              <a:t>לפחות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האיגוד קיים אליפות ישראל לבוגרים בשנ ת </a:t>
            </a:r>
            <a:r>
              <a:rPr lang="he-IL" dirty="0" smtClean="0"/>
              <a:t>הערכה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ספורטאי אחד או יותר, הרשומים באיגוד השתתף בשנת ההערכה או </a:t>
            </a:r>
            <a:r>
              <a:rPr lang="he-IL" dirty="0" smtClean="0"/>
              <a:t>בשנה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שקדמה לה</a:t>
            </a:r>
            <a:r>
              <a:rPr lang="he-IL" dirty="0"/>
              <a:t>, </a:t>
            </a:r>
            <a:r>
              <a:rPr lang="he-IL" dirty="0" smtClean="0"/>
              <a:t>בתחרות </a:t>
            </a:r>
            <a:r>
              <a:rPr lang="he-IL" dirty="0"/>
              <a:t>דרג א'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סף לאגודת ספורט (מועדון)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רשומים באגודת הספורט 15 ספורטאים לפחות, אשר עמדו בתנאי </a:t>
            </a:r>
            <a:r>
              <a:rPr lang="he-IL" dirty="0" smtClean="0"/>
              <a:t>הסף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כאשר אחד מהם לפחות הינו ספורטאי בגיל התמחות 2 ומעלה, אשר השתתף</a:t>
            </a:r>
          </a:p>
          <a:p>
            <a:pPr marL="0" indent="0">
              <a:buNone/>
            </a:pPr>
            <a:r>
              <a:rPr lang="he-IL" dirty="0"/>
              <a:t>באליפות ישראל או בתחרות דרג א'.</a:t>
            </a: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0" hangingPunct="0"/>
            <a:endParaRPr lang="en-US" sz="2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80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EC1857-BE10-49B7-A257-F3185BDA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71"/>
            <a:ext cx="10515600" cy="788911"/>
          </a:xfrm>
        </p:spPr>
        <p:txBody>
          <a:bodyPr/>
          <a:lstStyle/>
          <a:p>
            <a:r>
              <a:rPr lang="he-IL" sz="4800" b="1" u="sng" dirty="0"/>
              <a:t>חלוקת התמיכה בענפים אישיים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B3DF9F2-B9CB-47CF-B95D-CDD473070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82626"/>
              </p:ext>
            </p:extLst>
          </p:nvPr>
        </p:nvGraphicFramePr>
        <p:xfrm>
          <a:off x="838200" y="1343846"/>
          <a:ext cx="10515599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2629">
                  <a:extLst>
                    <a:ext uri="{9D8B030D-6E8A-4147-A177-3AD203B41FA5}">
                      <a16:colId xmlns:a16="http://schemas.microsoft.com/office/drawing/2014/main" val="2353392092"/>
                    </a:ext>
                  </a:extLst>
                </a:gridCol>
                <a:gridCol w="7402970">
                  <a:extLst>
                    <a:ext uri="{9D8B030D-6E8A-4147-A177-3AD203B41FA5}">
                      <a16:colId xmlns:a16="http://schemas.microsoft.com/office/drawing/2014/main" val="1515251888"/>
                    </a:ext>
                  </a:extLst>
                </a:gridCol>
              </a:tblGrid>
              <a:tr h="9045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800" dirty="0">
                          <a:effectLst/>
                        </a:rPr>
                        <a:t>חלקם היחסי מסך כל התקציב בתחום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4000" dirty="0">
                          <a:effectLst/>
                        </a:rPr>
                        <a:t>אמות מידה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0288324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30</a:t>
                      </a:r>
                      <a:r>
                        <a:rPr lang="en-US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5010" indent="-51435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e-IL" sz="2800" dirty="0" smtClean="0">
                          <a:effectLst/>
                        </a:rPr>
                        <a:t>ספורטאים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8670323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40</a:t>
                      </a:r>
                      <a:r>
                        <a:rPr lang="he-IL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(2) הישגיות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9693928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9</a:t>
                      </a:r>
                      <a:r>
                        <a:rPr lang="he-IL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066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(3) מעטפת מקצועיות ופיתוח מקצועי למאמנים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177568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8</a:t>
                      </a:r>
                      <a:r>
                        <a:rPr lang="he-IL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066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spc="50" dirty="0">
                          <a:effectLst/>
                        </a:rPr>
                        <a:t>(4) ליווי העסקת מאמנים באגודות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684040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10</a:t>
                      </a:r>
                      <a:r>
                        <a:rPr lang="he-IL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066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(5) עלות הפעלת ענף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768208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3</a:t>
                      </a:r>
                      <a:r>
                        <a:rPr lang="he-IL" sz="32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066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(6) קידום ספורט נשים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95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361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1156</Words>
  <Application>Microsoft Office PowerPoint</Application>
  <PresentationFormat>Widescreen</PresentationFormat>
  <Paragraphs>219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David</vt:lpstr>
      <vt:lpstr>Times New Roman</vt:lpstr>
      <vt:lpstr>ערכת נושא Office</vt:lpstr>
      <vt:lpstr>היערכות לשנת 2022</vt:lpstr>
      <vt:lpstr>מטרות התמיכה</vt:lpstr>
      <vt:lpstr>הגדרות גיל</vt:lpstr>
      <vt:lpstr>הגדרות - המשך</vt:lpstr>
      <vt:lpstr>הגדרות - תחרויות</vt:lpstr>
      <vt:lpstr>חלוקת סכום התמיכה</vt:lpstr>
      <vt:lpstr>חלוקת סכום התמיכה - המשך</vt:lpstr>
      <vt:lpstr>תנאי סף עיקריים</vt:lpstr>
      <vt:lpstr>חלוקת התמיכה בענפים אישיים</vt:lpstr>
      <vt:lpstr>צבירת ניקוד - ספורטאים</vt:lpstr>
      <vt:lpstr>צבירת ניקוד - הישגיות</vt:lpstr>
      <vt:lpstr>צבירת ניקוד – הישגיות המשך</vt:lpstr>
      <vt:lpstr>צבירת ניקוד – מקצועיות</vt:lpstr>
      <vt:lpstr>PowerPoint Presentation</vt:lpstr>
      <vt:lpstr>ניקוד לאגודות (מועדונים) - המשך</vt:lpstr>
      <vt:lpstr>ניקוד לאגודות (מועדונים) - המשך</vt:lpstr>
      <vt:lpstr>הוראות מעבר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היערכות לשנת 2022</dc:title>
  <dc:creator>Dudu Malka</dc:creator>
  <cp:lastModifiedBy>Windows User</cp:lastModifiedBy>
  <cp:revision>50</cp:revision>
  <dcterms:created xsi:type="dcterms:W3CDTF">2021-09-08T12:44:16Z</dcterms:created>
  <dcterms:modified xsi:type="dcterms:W3CDTF">2022-06-23T23:37:05Z</dcterms:modified>
</cp:coreProperties>
</file>